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Caveat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Playfair Display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pPVEXZS+c6U5QF+VgGRyuD2e7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regular.fntdata"/><Relationship Id="rId30" Type="http://schemas.openxmlformats.org/officeDocument/2006/relationships/font" Target="fonts/Poppin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bold.fntdata"/><Relationship Id="rId13" Type="http://schemas.openxmlformats.org/officeDocument/2006/relationships/font" Target="fonts/Caveat-regular.fntdata"/><Relationship Id="rId35" Type="http://schemas.openxmlformats.org/officeDocument/2006/relationships/font" Target="fonts/PlayfairDisplay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PlayfairDisplaySemiBold-italic.fntdata"/><Relationship Id="rId14" Type="http://schemas.openxmlformats.org/officeDocument/2006/relationships/font" Target="fonts/Caveat-bold.fntdata"/><Relationship Id="rId36" Type="http://schemas.openxmlformats.org/officeDocument/2006/relationships/font" Target="fonts/PlayfairDisplaySemiBold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PlayfairDisplaySemiBold-boldItalic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9582f499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9582f49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62e1f19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62e1f1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62e1f192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62e1f19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62e1f192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462e1f19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2e1f192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462e1f19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62e1f192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462e1f19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Title Slide">
  <p:cSld name="Sub 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23320" l="0" r="0" t="0"/>
          <a:stretch/>
        </p:blipFill>
        <p:spPr>
          <a:xfrm>
            <a:off x="0" y="975445"/>
            <a:ext cx="9144000" cy="319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6" name="Google Shape;1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Color">
  <p:cSld name="Title and Content Colo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9"/>
          <p:cNvGrpSpPr/>
          <p:nvPr/>
        </p:nvGrpSpPr>
        <p:grpSpPr>
          <a:xfrm>
            <a:off x="8244433" y="58193"/>
            <a:ext cx="417725" cy="913802"/>
            <a:chOff x="8726275" y="0"/>
            <a:chExt cx="417725" cy="801931"/>
          </a:xfrm>
        </p:grpSpPr>
        <p:sp>
          <p:nvSpPr>
            <p:cNvPr id="23" name="Google Shape;23;p9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27" name="Google Shape;27;p9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9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3" name="Google Shape;33;p9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34" name="Google Shape;3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0"/>
          <p:cNvGrpSpPr/>
          <p:nvPr/>
        </p:nvGrpSpPr>
        <p:grpSpPr>
          <a:xfrm>
            <a:off x="7237889" y="4788729"/>
            <a:ext cx="1494629" cy="156313"/>
            <a:chOff x="4154045" y="2196945"/>
            <a:chExt cx="3730380" cy="390136"/>
          </a:xfrm>
        </p:grpSpPr>
        <p:grpSp>
          <p:nvGrpSpPr>
            <p:cNvPr id="40" name="Google Shape;40;p10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41" name="Google Shape;41;p1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oogle Shape;44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0"/>
          <p:cNvGrpSpPr/>
          <p:nvPr/>
        </p:nvGrpSpPr>
        <p:grpSpPr>
          <a:xfrm>
            <a:off x="8244433" y="58193"/>
            <a:ext cx="417725" cy="913802"/>
            <a:chOff x="8726275" y="0"/>
            <a:chExt cx="417725" cy="801931"/>
          </a:xfrm>
        </p:grpSpPr>
        <p:sp>
          <p:nvSpPr>
            <p:cNvPr id="46" name="Google Shape;46;p10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53" name="Google Shape;53;p10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Title Slide">
  <p:cSld name="Close 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41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58" y="4404916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1"/>
          <p:cNvGrpSpPr/>
          <p:nvPr/>
        </p:nvGrpSpPr>
        <p:grpSpPr>
          <a:xfrm>
            <a:off x="5579736" y="4466692"/>
            <a:ext cx="3146124" cy="390045"/>
            <a:chOff x="5579736" y="298639"/>
            <a:chExt cx="3146124" cy="390045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4168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441515" y="4168054"/>
            <a:ext cx="5216164" cy="468000"/>
            <a:chOff x="430085" y="4168054"/>
            <a:chExt cx="5216164" cy="468000"/>
          </a:xfrm>
        </p:grpSpPr>
        <p:sp>
          <p:nvSpPr>
            <p:cNvPr id="67" name="Google Shape;67;p7"/>
            <p:cNvSpPr txBox="1"/>
            <p:nvPr/>
          </p:nvSpPr>
          <p:spPr>
            <a:xfrm>
              <a:off x="916060" y="4205970"/>
              <a:ext cx="4730189" cy="392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shofyan shauri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Chief Marketing Officer &amp; NFT Production 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085" y="4168054"/>
              <a:ext cx="468000" cy="468000"/>
            </a:xfrm>
            <a:prstGeom prst="ellipse">
              <a:avLst/>
            </a:pr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0" sx="-80000" rotWithShape="0" dir="5400000" dist="292100" sy="-1800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69" name="Google Shape;69;p7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si">
  <p:cSld name="Referensi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2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78" name="Google Shape;78;p12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311700" y="4678482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191000" y="4567381"/>
            <a:ext cx="762000" cy="57611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" y="1997600"/>
            <a:ext cx="411480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8732434" y="1997600"/>
            <a:ext cx="411566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0" y="4700242"/>
            <a:ext cx="9144000" cy="330006"/>
          </a:xfrm>
          <a:prstGeom prst="rect">
            <a:avLst/>
          </a:prstGeom>
          <a:noFill/>
          <a:ln cap="flat" cmpd="sng" w="9525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3963856" y="1997600"/>
            <a:ext cx="3920570" cy="134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4154046" y="2761377"/>
            <a:ext cx="3730379" cy="390045"/>
            <a:chOff x="3454837" y="2790650"/>
            <a:chExt cx="3730379" cy="390045"/>
          </a:xfrm>
        </p:grpSpPr>
        <p:pic>
          <p:nvPicPr>
            <p:cNvPr id="88" name="Google Shape;8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2"/>
          <p:cNvGrpSpPr/>
          <p:nvPr/>
        </p:nvGrpSpPr>
        <p:grpSpPr>
          <a:xfrm>
            <a:off x="4154045" y="2196945"/>
            <a:ext cx="3730380" cy="390136"/>
            <a:chOff x="4154045" y="2196945"/>
            <a:chExt cx="3730380" cy="390136"/>
          </a:xfrm>
        </p:grpSpPr>
        <p:grpSp>
          <p:nvGrpSpPr>
            <p:cNvPr id="93" name="Google Shape;93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94" name="Google Shape;94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2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2"/>
          <p:cNvSpPr/>
          <p:nvPr/>
        </p:nvSpPr>
        <p:spPr>
          <a:xfrm>
            <a:off x="2142995" y="1997600"/>
            <a:ext cx="1580259" cy="13488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2228625" y="2413062"/>
            <a:ext cx="1494629" cy="156277"/>
            <a:chOff x="3454837" y="2790650"/>
            <a:chExt cx="3730379" cy="390045"/>
          </a:xfrm>
        </p:grpSpPr>
        <p:pic>
          <p:nvPicPr>
            <p:cNvPr id="105" name="Google Shape;10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2"/>
          <p:cNvGrpSpPr/>
          <p:nvPr/>
        </p:nvGrpSpPr>
        <p:grpSpPr>
          <a:xfrm>
            <a:off x="2228625" y="2704065"/>
            <a:ext cx="1494629" cy="156313"/>
            <a:chOff x="4154045" y="2196945"/>
            <a:chExt cx="3730380" cy="390136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111" name="Google Shape;111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1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72586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1000" y="0"/>
            <a:ext cx="762000" cy="975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21" name="Google Shape;12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2"/>
          <p:cNvSpPr/>
          <p:nvPr/>
        </p:nvSpPr>
        <p:spPr>
          <a:xfrm>
            <a:off x="0" y="231172"/>
            <a:ext cx="9144000" cy="52562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-RL60CqeSXhu7HZ7OrWGR3XqkDEfqJ6t/edit?usp=sharing&amp;ouid=110229254513376710378&amp;rtpof=true&amp;sd=tru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type="title"/>
          </p:nvPr>
        </p:nvSpPr>
        <p:spPr>
          <a:xfrm>
            <a:off x="464100" y="798850"/>
            <a:ext cx="8303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lang="en-US" sz="4000">
                <a:latin typeface="Poppins"/>
                <a:ea typeface="Poppins"/>
                <a:cs typeface="Poppins"/>
                <a:sym typeface="Poppins"/>
              </a:rPr>
              <a:t>Weekly report progress #2</a:t>
            </a:r>
            <a:endParaRPr b="1" sz="4500">
              <a:solidFill>
                <a:srgbClr val="FFD9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"/>
          <p:cNvSpPr txBox="1"/>
          <p:nvPr>
            <p:ph type="title"/>
          </p:nvPr>
        </p:nvSpPr>
        <p:spPr>
          <a:xfrm>
            <a:off x="228500" y="2097923"/>
            <a:ext cx="85206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3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“Monitoring Kadar Asap Di Pusat Jajanan Kuliner”</a:t>
            </a:r>
            <a:endParaRPr sz="3600">
              <a:solidFill>
                <a:srgbClr val="FFD966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31" name="Google Shape;131;p2"/>
          <p:cNvSpPr txBox="1"/>
          <p:nvPr>
            <p:ph type="title"/>
          </p:nvPr>
        </p:nvSpPr>
        <p:spPr>
          <a:xfrm rot="369381">
            <a:off x="6471042" y="4442518"/>
            <a:ext cx="2271500" cy="580861"/>
          </a:xfrm>
          <a:prstGeom prst="rect">
            <a:avLst/>
          </a:prstGeom>
          <a:solidFill>
            <a:srgbClr val="45939D"/>
          </a:solidFill>
          <a:ln cap="flat" cmpd="sng" w="9525">
            <a:solidFill>
              <a:srgbClr val="459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i="1" lang="en-US" sz="29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Kelompok 3</a:t>
            </a:r>
            <a:endParaRPr b="1" i="1" sz="29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9582f4995_0_1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Rancangan dan Fungsionalitas Project IoT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g249582f4995_0_1"/>
          <p:cNvSpPr txBox="1"/>
          <p:nvPr>
            <p:ph idx="1" type="subTitle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Penjelasan terkait Rancangan dan Fungsionalitas </a:t>
            </a:r>
            <a:r>
              <a:rPr i="1" lang="en-US" sz="1400"/>
              <a:t>‘Monitoring Kadar Asap di Pusat Jajanan Kuliner’</a:t>
            </a:r>
            <a:r>
              <a:rPr lang="en-US" sz="1400"/>
              <a:t> secara Poin Narasi yaitu:</a:t>
            </a:r>
            <a:endParaRPr sz="1400"/>
          </a:p>
          <a:p>
            <a:pPr indent="0" lvl="0" marL="88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en-US" sz="1400" u="sng">
                <a:solidFill>
                  <a:srgbClr val="44546A"/>
                </a:solidFill>
              </a:rPr>
              <a:t>Smoke detector</a:t>
            </a:r>
            <a:r>
              <a:rPr lang="en-US" sz="1400">
                <a:solidFill>
                  <a:srgbClr val="44546A"/>
                </a:solidFill>
              </a:rPr>
              <a:t> umumnya terdiri dari sensor asap, mikrokontroler, buzzer/alarm, sirkuit elektronik, baterai, dan casing/enclosure. Sensor asap akan mendeteksi keberadaan asap di sekitarnya. Mikrokontroler akan memproses sinyal dari sensor asap dan mengambil keputusan berdasarkan data yang diterima. Buzzer/alarm akan memberikan peringatan suara saat asap terdeteksi. Sirkuit elektronik akan mengatur dan mengendalikan aliran listrik serta menghubungkan semua komponen secara efisien.</a:t>
            </a:r>
            <a:endParaRPr sz="1400">
              <a:solidFill>
                <a:srgbClr val="44546A"/>
              </a:solidFill>
            </a:endParaRPr>
          </a:p>
          <a:p>
            <a:pPr indent="0" lvl="0" marL="88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b="1" lang="en-US" sz="1400" u="sng">
                <a:solidFill>
                  <a:srgbClr val="44546A"/>
                </a:solidFill>
              </a:rPr>
              <a:t>Baterai</a:t>
            </a:r>
            <a:r>
              <a:rPr b="1" lang="en-US" sz="1400">
                <a:solidFill>
                  <a:srgbClr val="44546A"/>
                </a:solidFill>
              </a:rPr>
              <a:t> </a:t>
            </a:r>
            <a:r>
              <a:rPr lang="en-US" sz="1400">
                <a:solidFill>
                  <a:srgbClr val="44546A"/>
                </a:solidFill>
              </a:rPr>
              <a:t>akan memberikan sumber daya untuk menjalankan smoke detector.Casing/enclosure akan melindungi dan mengemas semua komponen secara aman dan estetis. Fungsionalitas Dasar: Deteksi Asap: Sensor asap akan mendeteksi keberadaan asap di lingkungan sekitarnya. Ketika asap terdeteksi, sensor akan mengirimkan sinyal ke mikrokontroler.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62e1f192e_0_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Rancangan dan Fungsionalitas Project IoT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g2462e1f192e_0_0"/>
          <p:cNvSpPr txBox="1"/>
          <p:nvPr>
            <p:ph idx="1" type="subTitle"/>
          </p:nvPr>
        </p:nvSpPr>
        <p:spPr>
          <a:xfrm>
            <a:off x="438225" y="1200600"/>
            <a:ext cx="81651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1400">
                <a:solidFill>
                  <a:srgbClr val="44546A"/>
                </a:solidFill>
              </a:rPr>
              <a:t>Pemrosesan Data: Mikrokontroler akan memproses sinyal dari sensor asap dan menganalisis apakah ada potensi bahaya kebakaran.</a:t>
            </a:r>
            <a:endParaRPr b="1" sz="1400" u="sng">
              <a:solidFill>
                <a:srgbClr val="44546A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 u="sng">
                <a:solidFill>
                  <a:srgbClr val="44546A"/>
                </a:solidFill>
              </a:rPr>
              <a:t>Alarm</a:t>
            </a:r>
            <a:r>
              <a:rPr lang="en-US" sz="1400">
                <a:solidFill>
                  <a:srgbClr val="44546A"/>
                </a:solidFill>
              </a:rPr>
              <a:t>: Jika ada potensi bahaya kebakaran, mikrokontroler akan mengaktifkan buzzer/alarm untuk memberikan peringatan suara yang jelas dan nyaring kepada pengguna. Notifikasi: Beberapa smoke detector modern dapat terhubung dengan sistem keamanan rumah atau perangkat pintar lainnya untuk memberikan notifikasi ke pengguna melalui aplikasi ponsel atau perangkat lainnya saat asap terdeteksi.</a:t>
            </a:r>
            <a:endParaRPr sz="1400">
              <a:solidFill>
                <a:srgbClr val="44546A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 u="sng">
                <a:solidFill>
                  <a:srgbClr val="44546A"/>
                </a:solidFill>
              </a:rPr>
              <a:t>Otomatisasi</a:t>
            </a:r>
            <a:r>
              <a:rPr lang="en-US" sz="1400">
                <a:solidFill>
                  <a:srgbClr val="44546A"/>
                </a:solidFill>
              </a:rPr>
              <a:t>: Smoke detector juga dapat terintegrasi dengan sistem pemadam kebakaran otomatis, seperti mengaktifkan sistem sprinkler atau menghubungkan dengan alarm pemadam kebakaran yang lebih besar.</a:t>
            </a:r>
            <a:endParaRPr sz="1400">
              <a:solidFill>
                <a:srgbClr val="44546A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62e1f192e_0_5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Rancangan komunikasi dari perangkat ke cloud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g2462e1f192e_0_5"/>
          <p:cNvSpPr txBox="1"/>
          <p:nvPr>
            <p:ph idx="1" type="subTitle"/>
          </p:nvPr>
        </p:nvSpPr>
        <p:spPr>
          <a:xfrm>
            <a:off x="611225" y="1276800"/>
            <a:ext cx="79458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Konektifitas dan Protokol yang kami gunakan untuk menyusun rangkaian final Project kami agar agar device dapat mengirim data ke cloud dapat dijabarkan sebagai berikut: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konektifitas yang digunakan yaitu </a:t>
            </a:r>
            <a:r>
              <a:rPr b="1" lang="en-US" sz="1400"/>
              <a:t>WiFi </a:t>
            </a:r>
            <a:r>
              <a:rPr lang="en-US" sz="1400"/>
              <a:t>sebagai komunikasi device ke cloud, dan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protokol yang digunakan yaitu </a:t>
            </a:r>
            <a:r>
              <a:rPr b="1" lang="en-US" sz="1400"/>
              <a:t>MQTT</a:t>
            </a:r>
            <a:endParaRPr b="1" sz="1400"/>
          </a:p>
        </p:txBody>
      </p:sp>
      <p:pic>
        <p:nvPicPr>
          <p:cNvPr id="150" name="Google Shape;150;g2462e1f192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1550" y="3050975"/>
            <a:ext cx="1175450" cy="11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462e1f192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6975" y="3328200"/>
            <a:ext cx="1644575" cy="7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62e1f192e_0_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Pemilihan platform software dan hardware		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7" name="Google Shape;157;g2462e1f192e_0_10"/>
          <p:cNvSpPr txBox="1"/>
          <p:nvPr>
            <p:ph idx="1" type="subTitle"/>
          </p:nvPr>
        </p:nvSpPr>
        <p:spPr>
          <a:xfrm>
            <a:off x="599700" y="1222450"/>
            <a:ext cx="78882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Platform yang kami gunakan untuk menyusun dan menyelesaikan perangkat atau device IoT tentang</a:t>
            </a:r>
            <a:r>
              <a:rPr i="1" lang="en-US" sz="1400"/>
              <a:t> ‘Monitoring kadar asap  di Pusat Jajanan Kuliner’ </a:t>
            </a:r>
            <a:r>
              <a:rPr lang="en-US" sz="1400"/>
              <a:t>dengan menggunakan Software dan Hardware seperti dibawah yaitu:</a:t>
            </a:r>
            <a:endParaRPr sz="1400"/>
          </a:p>
          <a:p>
            <a:pPr indent="-266700" lvl="0" marL="40005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Platform Software: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46050" lvl="0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u</a:t>
            </a:r>
            <a:r>
              <a:rPr lang="en-US" sz="1400"/>
              <a:t>ntuk mobile atau website menggunakan blynk/mit</a:t>
            </a:r>
            <a:endParaRPr sz="1400"/>
          </a:p>
          <a:p>
            <a:pPr indent="-146050" lvl="0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membuat program devicenya  menggunakan Arduino IDE / platform IDE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400"/>
          </a:p>
          <a:p>
            <a:pPr indent="-260350" lvl="0" marL="40005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/>
              <a:t>Platform hardware</a:t>
            </a:r>
            <a:endParaRPr b="1" sz="1400"/>
          </a:p>
          <a:p>
            <a:pPr indent="-88900" lvl="0" marL="8001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 menggunakan esp32 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62e1f192e_0_2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Bill of Material terkait penggunaan Hardware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3" name="Google Shape;163;g2462e1f192e_0_20"/>
          <p:cNvSpPr txBox="1"/>
          <p:nvPr>
            <p:ph idx="1" type="subTitle"/>
          </p:nvPr>
        </p:nvSpPr>
        <p:spPr>
          <a:xfrm>
            <a:off x="634300" y="1200600"/>
            <a:ext cx="79344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Berikut merupakan List terkait rincian harga dalam penggunaan Hardware serta QTYnya untuk menyusun rancangan monitoring kami. rancangan tersebut dapat kami jabarkan sebagai berikut, untuk list harga dapat dilihat pada link </a:t>
            </a:r>
            <a:r>
              <a:rPr b="1" lang="en-US" sz="1400" u="sng">
                <a:solidFill>
                  <a:schemeClr val="hlink"/>
                </a:solidFill>
                <a:hlinkClick r:id="rId3"/>
              </a:rPr>
              <a:t>disini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Sensor Asap: MQ135, Harga Rp. 16.000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Mikrokontroler: ESP32, Harga Rp. 60.000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PCB (Printed Circuit Board): Double Side Prototype PCB 5 x 7 cm, Harga Rp. 6.000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Baterai: Baterai Cas isi Ulang 1,2V Micro USB, Harga Rp. 59.000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Buzzer/Alarm: PIEZO BUZZER 3v-24v 95db, Harga Rp. 8.500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Casing/Enclosure: Case 3d print PLA V3 Ch340, Harga Rp. 25.000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Kabel dan Konektor: Rainbow Cable, Harga Rp. 3.250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62e1f192e_0_3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Link github repo Kelompok 3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69" name="Google Shape;169;g2462e1f192e_0_30"/>
          <p:cNvSpPr txBox="1"/>
          <p:nvPr>
            <p:ph idx="1" type="subTitle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rPr b="1" i="1" lang="en-US" sz="1300">
                <a:solidFill>
                  <a:schemeClr val="accent2"/>
                </a:solidFill>
              </a:rPr>
              <a:t>https://github.com/ArvitoCaesarioAP/Kelompok3_MonitoringKadarAsapdiPujasera_MySkill.git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2023-01-26T15:28:14Z</dcterms:created>
  <dc:creator>Shof Yan</dc:creator>
</cp:coreProperties>
</file>